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im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6" r:id="rId2"/>
    <p:sldId id="317" r:id="rId3"/>
    <p:sldId id="310" r:id="rId4"/>
    <p:sldId id="309" r:id="rId5"/>
    <p:sldId id="319" r:id="rId6"/>
    <p:sldId id="277" r:id="rId7"/>
    <p:sldId id="311" r:id="rId8"/>
    <p:sldId id="292" r:id="rId9"/>
    <p:sldId id="307" r:id="rId10"/>
    <p:sldId id="328" r:id="rId11"/>
    <p:sldId id="329" r:id="rId12"/>
    <p:sldId id="330" r:id="rId13"/>
    <p:sldId id="331" r:id="rId14"/>
    <p:sldId id="332" r:id="rId15"/>
    <p:sldId id="326" r:id="rId16"/>
    <p:sldId id="327" r:id="rId17"/>
  </p:sldIdLst>
  <p:sldSz cx="9144000" cy="6858000" type="screen4x3"/>
  <p:notesSz cx="6858000" cy="9144000"/>
  <p:custDataLst>
    <p:tags r:id="rId1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46AB9152-FDA1-4BBE-98BA-B7118938B43F}">
          <p14:sldIdLst>
            <p14:sldId id="276"/>
            <p14:sldId id="317"/>
            <p14:sldId id="310"/>
            <p14:sldId id="309"/>
            <p14:sldId id="319"/>
            <p14:sldId id="277"/>
            <p14:sldId id="311"/>
            <p14:sldId id="292"/>
            <p14:sldId id="307"/>
            <p14:sldId id="328"/>
            <p14:sldId id="329"/>
            <p14:sldId id="330"/>
            <p14:sldId id="331"/>
            <p14:sldId id="332"/>
            <p14:sldId id="326"/>
            <p14:sldId id="32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6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76" d="100"/>
          <a:sy n="76" d="100"/>
        </p:scale>
        <p:origin x="1260" y="84"/>
      </p:cViewPr>
      <p:guideLst>
        <p:guide orient="horz" pos="2160"/>
        <p:guide pos="26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AC78B3-EDCE-4187-A1AE-28620314FA32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23D8F9-CB37-49F0-8AF5-ACE59178D0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515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23D8F9-CB37-49F0-8AF5-ACE59178D09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2375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55CFB-093C-42D2-B9D7-178C6A95244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5870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36E179-9677-406E-90D9-3402BE92068A}" type="datetime1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106CB1-CEAE-4FA9-AC65-2E4B01C62B73}" type="datetime1">
              <a:rPr lang="en-US" smtClean="0"/>
              <a:t>9/17/2014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D3DB8E0-41F1-4047-A2BB-3AF23AEFB7A8}" type="datetime1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DFADFF-E434-421D-BD26-7C347DAB516F}" type="datetime1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722677-7067-4D71-BF6A-8259C5E94357}" type="datetime1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8424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6FD516-C588-49F9-8A09-31EF43101ACE}" type="datetime1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847054-0C3A-4855-B827-AB022CCDB352}" type="datetime1">
              <a:rPr lang="en-US" smtClean="0"/>
              <a:t>9/17/2014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87C7470-D2BA-4210-A881-18C149229110}" type="datetime1">
              <a:rPr lang="en-US" smtClean="0"/>
              <a:t>9/17/2014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EC73FD-A5ED-479F-9068-BAD5EB3F7E69}" type="datetime1">
              <a:rPr lang="en-US" smtClean="0"/>
              <a:t>9/17/2014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1BC252-941B-4451-B02D-F879104EB58F}" type="datetime1">
              <a:rPr lang="en-US" smtClean="0"/>
              <a:t>9/17/2014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3A8641F-9EDF-4983-849A-96C94386CBBC}" type="datetime1">
              <a:rPr lang="en-US" smtClean="0"/>
              <a:t>9/17/2014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im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creativecommons.org/licenses/by-nc/4.0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8SU_th1nMQs" TargetMode="External"/><Relationship Id="rId4" Type="http://schemas.openxmlformats.org/officeDocument/2006/relationships/hyperlink" Target="https://www.youtube.com/watch?v=8SU_th1nMQ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Structural Decomposition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 5010 Program Design Paradigms “</a:t>
            </a:r>
            <a:r>
              <a:rPr lang="en-US" dirty="0" err="1"/>
              <a:t>Bootcamp</a:t>
            </a:r>
            <a:r>
              <a:rPr lang="en-US" dirty="0"/>
              <a:t>”</a:t>
            </a:r>
          </a:p>
          <a:p>
            <a:r>
              <a:rPr lang="en-US" dirty="0"/>
              <a:t>Lesson </a:t>
            </a:r>
            <a:r>
              <a:rPr lang="en-US" dirty="0" smtClean="0"/>
              <a:t>2.1</a:t>
            </a:r>
            <a:endParaRPr lang="en-US" dirty="0"/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8" name="Picture 7"/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</a:t>
              </a:r>
              <a:r>
                <a:rPr lang="en-US" sz="1000" dirty="0" smtClean="0"/>
                <a:t>2012-2014</a:t>
              </a:r>
            </a:p>
            <a:p>
              <a:r>
                <a:rPr lang="en-US" sz="1000" dirty="0" smtClean="0"/>
                <a:t>This work is licensed under a </a:t>
              </a:r>
              <a:r>
                <a:rPr lang="en-US" altLang="en-US" sz="1000" dirty="0" smtClean="0">
                  <a:solidFill>
                    <a:srgbClr val="4374B7"/>
                  </a:solidFill>
                  <a:latin typeface="Helvetica Neue"/>
                  <a:hlinkClick r:id="rId4"/>
                </a:rPr>
                <a:t>Creative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4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 4.0 International License</a:t>
              </a:r>
              <a:r>
                <a:rPr lang="en-US" sz="1000" dirty="0" smtClean="0"/>
                <a:t>.</a:t>
              </a:r>
              <a:endParaRPr lang="en-US" sz="1000" dirty="0"/>
            </a:p>
          </p:txBody>
        </p:sp>
      </p:grp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116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with other kinds of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example showed structural decomposition on itemization data, but other kinds of data are the same:</a:t>
            </a:r>
          </a:p>
          <a:p>
            <a:r>
              <a:rPr lang="en-US" dirty="0" smtClean="0"/>
              <a:t>Copy the template, uncomment it, and fill in the missing pieces.  That's it!</a:t>
            </a:r>
          </a:p>
          <a:p>
            <a:r>
              <a:rPr lang="en-US" dirty="0" smtClean="0"/>
              <a:t>If you've thought hard enough about your function, filling in the blanks is easy.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295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you put in the blanks?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We said: "Fill </a:t>
            </a:r>
            <a:r>
              <a:rPr lang="en-US" dirty="0"/>
              <a:t>in the blanks in the template with functional compositions of the arguments and the values of the fields</a:t>
            </a:r>
            <a:r>
              <a:rPr lang="en-US" dirty="0" smtClean="0"/>
              <a:t>."</a:t>
            </a:r>
          </a:p>
          <a:p>
            <a:r>
              <a:rPr lang="en-US" dirty="0" smtClean="0"/>
              <a:t>This means you can build a wiring diagram, where the inputs are the arguments to the function and the values of the fields in the structure.</a:t>
            </a:r>
          </a:p>
          <a:p>
            <a:pPr lvl="1"/>
            <a:r>
              <a:rPr lang="en-US" dirty="0" smtClean="0"/>
              <a:t>You don't have to use all of the fields</a:t>
            </a:r>
          </a:p>
          <a:p>
            <a:pPr lvl="1"/>
            <a:r>
              <a:rPr lang="en-US" dirty="0" smtClean="0"/>
              <a:t>You can use a field twice</a:t>
            </a:r>
          </a:p>
          <a:p>
            <a:pPr lvl="1"/>
            <a:r>
              <a:rPr lang="en-US" dirty="0" smtClean="0"/>
              <a:t>You don't have to use the fields "in order"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805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11200" y="1600200"/>
            <a:ext cx="3505200" cy="4525963"/>
          </a:xfrm>
        </p:spPr>
        <p:txBody>
          <a:bodyPr>
            <a:normAutofit/>
          </a:bodyPr>
          <a:lstStyle/>
          <a:p>
            <a:r>
              <a:rPr lang="en-US" sz="2000" dirty="0"/>
              <a:t>;; book-</a:t>
            </a:r>
            <a:r>
              <a:rPr lang="en-US" sz="2000" dirty="0" err="1"/>
              <a:t>fn</a:t>
            </a:r>
            <a:r>
              <a:rPr lang="en-US" sz="2000" dirty="0"/>
              <a:t> : Book -&gt; ??</a:t>
            </a:r>
          </a:p>
          <a:p>
            <a:r>
              <a:rPr lang="en-US" sz="2000" dirty="0"/>
              <a:t>(define (book-</a:t>
            </a:r>
            <a:r>
              <a:rPr lang="en-US" sz="2000" dirty="0" err="1"/>
              <a:t>fn</a:t>
            </a:r>
            <a:r>
              <a:rPr lang="en-US" sz="2000" dirty="0"/>
              <a:t> b)</a:t>
            </a:r>
          </a:p>
          <a:p>
            <a:r>
              <a:rPr lang="en-US" sz="2000" dirty="0"/>
              <a:t>  (...</a:t>
            </a:r>
          </a:p>
          <a:p>
            <a:r>
              <a:rPr lang="en-US" sz="2000" dirty="0"/>
              <a:t>    (book-author b)</a:t>
            </a:r>
          </a:p>
          <a:p>
            <a:r>
              <a:rPr lang="en-US" sz="2000" dirty="0"/>
              <a:t>    (book-title b)</a:t>
            </a:r>
          </a:p>
          <a:p>
            <a:r>
              <a:rPr lang="en-US" sz="2000" dirty="0"/>
              <a:t>    (book-on-hand b)</a:t>
            </a:r>
          </a:p>
          <a:p>
            <a:r>
              <a:rPr lang="en-US" sz="2000" dirty="0"/>
              <a:t>    (book-price b)))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4419600" y="1600200"/>
            <a:ext cx="4724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b="1" kern="1200">
                <a:solidFill>
                  <a:schemeClr val="tx1"/>
                </a:solidFill>
                <a:latin typeface="Consolas" pitchFamily="49" charset="0"/>
                <a:ea typeface="+mn-ea"/>
                <a:cs typeface="Consolas" pitchFamily="49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;; book-receipts : </a:t>
            </a:r>
          </a:p>
          <a:p>
            <a:r>
              <a:rPr lang="en-US" sz="2000" dirty="0" smtClean="0"/>
              <a:t>;;  Book </a:t>
            </a:r>
            <a:r>
              <a:rPr lang="en-US" sz="2000" dirty="0" err="1" smtClean="0"/>
              <a:t>NonNegInt</a:t>
            </a:r>
            <a:r>
              <a:rPr lang="en-US" sz="2000" dirty="0" smtClean="0"/>
              <a:t> </a:t>
            </a:r>
            <a:r>
              <a:rPr lang="en-US" sz="2000" dirty="0" smtClean="0"/>
              <a:t>-&gt; </a:t>
            </a:r>
            <a:r>
              <a:rPr lang="en-US" sz="2000" dirty="0" err="1" smtClean="0"/>
              <a:t>NonNegInt</a:t>
            </a:r>
            <a:endParaRPr lang="en-US" sz="2000" dirty="0" smtClean="0"/>
          </a:p>
          <a:p>
            <a:r>
              <a:rPr lang="en-US" sz="2000" dirty="0" smtClean="0"/>
              <a:t> </a:t>
            </a:r>
            <a:r>
              <a:rPr lang="en-US" sz="2000" dirty="0" smtClean="0"/>
              <a:t>(define (book-</a:t>
            </a:r>
            <a:r>
              <a:rPr lang="en-US" sz="2000" dirty="0" err="1" smtClean="0"/>
              <a:t>fn</a:t>
            </a:r>
            <a:r>
              <a:rPr lang="en-US" sz="2000" dirty="0" smtClean="0"/>
              <a:t> b sales)</a:t>
            </a:r>
          </a:p>
          <a:p>
            <a:r>
              <a:rPr lang="en-US" sz="2000" dirty="0" smtClean="0"/>
              <a:t>  (...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sales</a:t>
            </a:r>
          </a:p>
          <a:p>
            <a:r>
              <a:rPr lang="en-US" sz="2000" dirty="0" smtClean="0"/>
              <a:t>    (book-author b)</a:t>
            </a:r>
          </a:p>
          <a:p>
            <a:r>
              <a:rPr lang="en-US" sz="2000" dirty="0" smtClean="0"/>
              <a:t>    (book-title b)</a:t>
            </a:r>
          </a:p>
          <a:p>
            <a:r>
              <a:rPr lang="en-US" sz="2000" dirty="0" smtClean="0"/>
              <a:t>    (book-on-hand b)</a:t>
            </a:r>
          </a:p>
          <a:p>
            <a:r>
              <a:rPr lang="en-US" sz="2000" dirty="0" smtClean="0"/>
              <a:t>    (book-price b)))</a:t>
            </a:r>
            <a:endParaRPr lang="en-US" sz="2000" dirty="0"/>
          </a:p>
        </p:txBody>
      </p:sp>
      <p:sp>
        <p:nvSpPr>
          <p:cNvPr id="8" name="Rectangle 7"/>
          <p:cNvSpPr/>
          <p:nvPr/>
        </p:nvSpPr>
        <p:spPr>
          <a:xfrm>
            <a:off x="1066800" y="4953000"/>
            <a:ext cx="1981200" cy="9168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Template for </a:t>
            </a:r>
            <a:r>
              <a:rPr lang="en-US" b="1" dirty="0" smtClean="0">
                <a:solidFill>
                  <a:schemeClr val="tx1"/>
                </a:solidFill>
              </a:rPr>
              <a:t>book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217798" y="4952999"/>
            <a:ext cx="4316602" cy="13557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Let's say we were designing a two-argument function.  When we copied the template and added the extra argument, we would get something that looked like this.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799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could go in the "..."?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Ans</a:t>
            </a:r>
            <a:r>
              <a:rPr lang="en-US" dirty="0" smtClean="0"/>
              <a:t>: any wiring diagram where the inputs were labeled with </a:t>
            </a:r>
            <a:r>
              <a:rPr lang="en-US" b="1" dirty="0" smtClean="0"/>
              <a:t>sales</a:t>
            </a:r>
            <a:r>
              <a:rPr lang="en-US" dirty="0" smtClean="0"/>
              <a:t>,</a:t>
            </a:r>
            <a:r>
              <a:rPr lang="en-US" b="1" dirty="0" smtClean="0"/>
              <a:t> (</a:t>
            </a:r>
            <a:r>
              <a:rPr lang="en-US" b="1" dirty="0"/>
              <a:t>book-author b</a:t>
            </a:r>
            <a:r>
              <a:rPr lang="en-US" b="1" dirty="0" smtClean="0"/>
              <a:t>)</a:t>
            </a:r>
            <a:r>
              <a:rPr lang="en-US" dirty="0" smtClean="0"/>
              <a:t>,</a:t>
            </a:r>
            <a:r>
              <a:rPr lang="en-US" b="1" dirty="0" smtClean="0"/>
              <a:t> (</a:t>
            </a:r>
            <a:r>
              <a:rPr lang="en-US" b="1" dirty="0"/>
              <a:t>book-title b</a:t>
            </a:r>
            <a:r>
              <a:rPr lang="en-US" b="1" dirty="0" smtClean="0"/>
              <a:t>)</a:t>
            </a:r>
            <a:r>
              <a:rPr lang="en-US" dirty="0" smtClean="0"/>
              <a:t>,</a:t>
            </a:r>
            <a:r>
              <a:rPr lang="en-US" b="1" dirty="0" smtClean="0"/>
              <a:t> (</a:t>
            </a:r>
            <a:r>
              <a:rPr lang="en-US" b="1" dirty="0"/>
              <a:t>book-on-hand b</a:t>
            </a:r>
            <a:r>
              <a:rPr lang="en-US" b="1" dirty="0" smtClean="0"/>
              <a:t>)</a:t>
            </a:r>
            <a:r>
              <a:rPr lang="en-US" dirty="0" smtClean="0"/>
              <a:t>, and</a:t>
            </a:r>
            <a:r>
              <a:rPr lang="en-US" b="1" dirty="0" smtClean="0"/>
              <a:t> (</a:t>
            </a:r>
            <a:r>
              <a:rPr lang="en-US" b="1" dirty="0"/>
              <a:t>book-price </a:t>
            </a:r>
            <a:r>
              <a:rPr lang="en-US" b="1" dirty="0" smtClean="0"/>
              <a:t>b)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For example:</a:t>
            </a:r>
          </a:p>
          <a:p>
            <a:pPr marL="0" indent="0" algn="ctr">
              <a:buNone/>
            </a:pPr>
            <a:r>
              <a:rPr lang="en-US" b="1" dirty="0" smtClean="0"/>
              <a:t>(* sales (book-price b))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515519" y="4724400"/>
            <a:ext cx="5268712" cy="1371600"/>
            <a:chOff x="-630089" y="2200364"/>
            <a:chExt cx="5268712" cy="1371600"/>
          </a:xfrm>
        </p:grpSpPr>
        <p:sp>
          <p:nvSpPr>
            <p:cNvPr id="10" name="Rectangle 9"/>
            <p:cNvSpPr/>
            <p:nvPr/>
          </p:nvSpPr>
          <p:spPr>
            <a:xfrm>
              <a:off x="2357201" y="2200364"/>
              <a:ext cx="1828800" cy="1371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tx1"/>
                  </a:solidFill>
                </a:rPr>
                <a:t>*</a:t>
              </a:r>
              <a:endParaRPr lang="en-US" sz="3200" dirty="0">
                <a:solidFill>
                  <a:schemeClr val="tx1"/>
                </a:solidFill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4198574" y="2925474"/>
              <a:ext cx="440049" cy="7087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1884052" y="3176964"/>
              <a:ext cx="473149" cy="1588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-630089" y="2886164"/>
              <a:ext cx="253466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200" dirty="0" smtClean="0"/>
                <a:t>(book-price b)</a:t>
              </a:r>
              <a:endParaRPr lang="en-US" sz="3200" dirty="0"/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>
              <a:off x="1871479" y="2638586"/>
              <a:ext cx="473149" cy="1588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866273" y="2323794"/>
              <a:ext cx="100059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sales</a:t>
              </a:r>
              <a:endParaRPr lang="en-US" sz="3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27823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"Follow the template"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say that a function definition "follows the template" when it is created by filling in the blanks in the appropriate template.</a:t>
            </a:r>
          </a:p>
          <a:p>
            <a:r>
              <a:rPr lang="en-US" dirty="0" smtClean="0"/>
              <a:t>Your code will be judged on whether it follows the template.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160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We’ve now seen three Design Strategies:</a:t>
            </a:r>
          </a:p>
          <a:p>
            <a:pPr lvl="1"/>
            <a:r>
              <a:rPr lang="en-US" dirty="0" smtClean="0"/>
              <a:t>Function Combination</a:t>
            </a:r>
          </a:p>
          <a:p>
            <a:pPr lvl="2"/>
            <a:r>
              <a:rPr lang="en-US" dirty="0" smtClean="0"/>
              <a:t>Combine simpler functions in series or pipeline</a:t>
            </a:r>
          </a:p>
          <a:p>
            <a:pPr lvl="2"/>
            <a:r>
              <a:rPr lang="en-US" dirty="0" smtClean="0"/>
              <a:t>Use with any kind of data</a:t>
            </a:r>
          </a:p>
          <a:p>
            <a:pPr lvl="1"/>
            <a:r>
              <a:rPr lang="en-US" dirty="0" smtClean="0"/>
              <a:t>Cases</a:t>
            </a:r>
          </a:p>
          <a:p>
            <a:pPr lvl="2"/>
            <a:r>
              <a:rPr lang="en-US" dirty="0" smtClean="0"/>
              <a:t>Use with scalar data only</a:t>
            </a:r>
          </a:p>
          <a:p>
            <a:pPr lvl="1"/>
            <a:r>
              <a:rPr lang="en-US" dirty="0" smtClean="0"/>
              <a:t>Structural Decomposition</a:t>
            </a:r>
          </a:p>
          <a:p>
            <a:pPr lvl="2"/>
            <a:r>
              <a:rPr lang="en-US" dirty="0" smtClean="0"/>
              <a:t>Used </a:t>
            </a:r>
            <a:r>
              <a:rPr lang="en-US" smtClean="0"/>
              <a:t>for enumeration, </a:t>
            </a:r>
            <a:r>
              <a:rPr lang="en-US" dirty="0" smtClean="0"/>
              <a:t>compound, or mixed data</a:t>
            </a:r>
          </a:p>
          <a:p>
            <a:pPr lvl="2"/>
            <a:r>
              <a:rPr lang="en-US" dirty="0" smtClean="0"/>
              <a:t>Template gives sketch of function</a:t>
            </a:r>
          </a:p>
          <a:p>
            <a:pPr lvl="2"/>
            <a:r>
              <a:rPr lang="en-US" dirty="0" smtClean="0"/>
              <a:t>Our most important tool</a:t>
            </a:r>
          </a:p>
          <a:p>
            <a:pPr lvl="2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324600" y="5334000"/>
            <a:ext cx="2514600" cy="1524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Remember:</a:t>
            </a:r>
          </a:p>
          <a:p>
            <a:pPr algn="ctr"/>
            <a:r>
              <a:rPr lang="en-US" i="1" dirty="0" smtClean="0">
                <a:solidFill>
                  <a:srgbClr val="FF0000"/>
                </a:solidFill>
              </a:rPr>
              <a:t> The shape of the data determines the shape of the program.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82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have questions or comments about this lesson, post them on the discussion board</a:t>
            </a:r>
            <a:r>
              <a:rPr lang="en-US" dirty="0" smtClean="0"/>
              <a:t>.</a:t>
            </a:r>
          </a:p>
          <a:p>
            <a:r>
              <a:rPr lang="en-US" dirty="0" smtClean="0"/>
              <a:t>Do the Guided Practices</a:t>
            </a:r>
            <a:endParaRPr lang="en-US" dirty="0"/>
          </a:p>
          <a:p>
            <a:r>
              <a:rPr lang="en-US" dirty="0" smtClean="0"/>
              <a:t>Go on to the next lesson.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15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6400800" y="1757787"/>
            <a:ext cx="1828800" cy="5334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Generalization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6400800" y="2564470"/>
            <a:ext cx="1828800" cy="533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Over Constants</a:t>
            </a:r>
            <a:endParaRPr lang="en-US" dirty="0"/>
          </a:p>
        </p:txBody>
      </p:sp>
      <p:sp>
        <p:nvSpPr>
          <p:cNvPr id="29" name="Rounded Rectangle 28"/>
          <p:cNvSpPr/>
          <p:nvPr/>
        </p:nvSpPr>
        <p:spPr>
          <a:xfrm>
            <a:off x="6400800" y="3371153"/>
            <a:ext cx="1828800" cy="533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Over Expressions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6400800" y="4177836"/>
            <a:ext cx="1828800" cy="533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Over Contexts</a:t>
            </a:r>
            <a:endParaRPr lang="en-US" dirty="0"/>
          </a:p>
        </p:txBody>
      </p:sp>
      <p:sp>
        <p:nvSpPr>
          <p:cNvPr id="39" name="Rounded Rectangle 38"/>
          <p:cNvSpPr/>
          <p:nvPr/>
        </p:nvSpPr>
        <p:spPr>
          <a:xfrm>
            <a:off x="6400800" y="4984519"/>
            <a:ext cx="1828800" cy="533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Over Data Representations</a:t>
            </a:r>
            <a:endParaRPr lang="en-US" dirty="0"/>
          </a:p>
        </p:txBody>
      </p:sp>
      <p:sp>
        <p:nvSpPr>
          <p:cNvPr id="44" name="Rounded Rectangle 43"/>
          <p:cNvSpPr/>
          <p:nvPr/>
        </p:nvSpPr>
        <p:spPr>
          <a:xfrm>
            <a:off x="6400800" y="5791200"/>
            <a:ext cx="1828800" cy="533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Over Method Implementations</a:t>
            </a:r>
            <a:endParaRPr lang="en-US" dirty="0"/>
          </a:p>
        </p:txBody>
      </p:sp>
      <p:grpSp>
        <p:nvGrpSpPr>
          <p:cNvPr id="78" name="Group 77"/>
          <p:cNvGrpSpPr/>
          <p:nvPr/>
        </p:nvGrpSpPr>
        <p:grpSpPr>
          <a:xfrm>
            <a:off x="914400" y="951104"/>
            <a:ext cx="1828800" cy="5373496"/>
            <a:chOff x="476250" y="951104"/>
            <a:chExt cx="1828800" cy="5373496"/>
          </a:xfrm>
        </p:grpSpPr>
        <p:sp>
          <p:nvSpPr>
            <p:cNvPr id="22" name="Rounded Rectangle 21"/>
            <p:cNvSpPr/>
            <p:nvPr/>
          </p:nvSpPr>
          <p:spPr>
            <a:xfrm>
              <a:off x="476250" y="2564470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Mixed Data</a:t>
              </a:r>
              <a:endParaRPr lang="en-US" dirty="0"/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476250" y="951104"/>
              <a:ext cx="1828800" cy="5334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Data Representations</a:t>
              </a:r>
              <a:endParaRPr lang="en-US" dirty="0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476250" y="1757787"/>
              <a:ext cx="1828800" cy="533400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Basics</a:t>
              </a:r>
              <a:endParaRPr lang="en-US" dirty="0"/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476250" y="3371153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Recursive Data</a:t>
              </a:r>
              <a:endParaRPr lang="en-US" dirty="0"/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476250" y="4177836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Functional Data</a:t>
              </a:r>
              <a:endParaRPr lang="en-US" dirty="0"/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476250" y="4984519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Objects &amp; Classes</a:t>
              </a:r>
              <a:endParaRPr lang="en-US" dirty="0"/>
            </a:p>
          </p:txBody>
        </p:sp>
        <p:sp>
          <p:nvSpPr>
            <p:cNvPr id="47" name="Rounded Rectangle 46"/>
            <p:cNvSpPr/>
            <p:nvPr/>
          </p:nvSpPr>
          <p:spPr>
            <a:xfrm>
              <a:off x="476250" y="5791200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Stateful</a:t>
              </a:r>
              <a:r>
                <a:rPr lang="en-US" dirty="0" smtClean="0"/>
                <a:t> Objects</a:t>
              </a:r>
              <a:endParaRPr lang="en-US" dirty="0"/>
            </a:p>
          </p:txBody>
        </p:sp>
        <p:cxnSp>
          <p:nvCxnSpPr>
            <p:cNvPr id="58" name="Straight Arrow Connector 57"/>
            <p:cNvCxnSpPr>
              <a:stCxn id="12" idx="2"/>
              <a:endCxn id="22" idx="0"/>
            </p:cNvCxnSpPr>
            <p:nvPr/>
          </p:nvCxnSpPr>
          <p:spPr>
            <a:xfrm>
              <a:off x="1390650" y="2291187"/>
              <a:ext cx="0" cy="27328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>
              <a:stCxn id="22" idx="2"/>
              <a:endCxn id="27" idx="0"/>
            </p:cNvCxnSpPr>
            <p:nvPr/>
          </p:nvCxnSpPr>
          <p:spPr>
            <a:xfrm>
              <a:off x="1390650" y="3097870"/>
              <a:ext cx="0" cy="27328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Group 79"/>
          <p:cNvGrpSpPr/>
          <p:nvPr/>
        </p:nvGrpSpPr>
        <p:grpSpPr>
          <a:xfrm>
            <a:off x="3657600" y="951104"/>
            <a:ext cx="1828800" cy="5373496"/>
            <a:chOff x="2598691" y="951104"/>
            <a:chExt cx="1828800" cy="5373496"/>
          </a:xfrm>
        </p:grpSpPr>
        <p:sp>
          <p:nvSpPr>
            <p:cNvPr id="6" name="Rounded Rectangle 5"/>
            <p:cNvSpPr/>
            <p:nvPr/>
          </p:nvSpPr>
          <p:spPr>
            <a:xfrm>
              <a:off x="2598691" y="951104"/>
              <a:ext cx="1828800" cy="5334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Design Strategies</a:t>
              </a:r>
              <a:endParaRPr lang="en-US" dirty="0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2598691" y="1757787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Function Composition</a:t>
              </a:r>
              <a:endParaRPr lang="en-US" dirty="0"/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2598691" y="2766140"/>
              <a:ext cx="1828800" cy="533400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Structural Decomposition</a:t>
              </a:r>
              <a:endParaRPr lang="en-US" dirty="0"/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2598691" y="3774493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Generalization</a:t>
              </a:r>
              <a:endParaRPr lang="en-US" dirty="0"/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2598691" y="4782846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General Recursion</a:t>
              </a:r>
              <a:endParaRPr lang="en-US" dirty="0"/>
            </a:p>
          </p:txBody>
        </p:sp>
        <p:sp>
          <p:nvSpPr>
            <p:cNvPr id="48" name="Rounded Rectangle 47"/>
            <p:cNvSpPr/>
            <p:nvPr/>
          </p:nvSpPr>
          <p:spPr>
            <a:xfrm>
              <a:off x="2598691" y="5791200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Communication via State</a:t>
              </a:r>
              <a:endParaRPr lang="en-US" dirty="0"/>
            </a:p>
          </p:txBody>
        </p:sp>
        <p:cxnSp>
          <p:nvCxnSpPr>
            <p:cNvPr id="70" name="Straight Arrow Connector 69"/>
            <p:cNvCxnSpPr>
              <a:stCxn id="13" idx="2"/>
              <a:endCxn id="23" idx="0"/>
            </p:cNvCxnSpPr>
            <p:nvPr/>
          </p:nvCxnSpPr>
          <p:spPr>
            <a:xfrm>
              <a:off x="3513091" y="2291187"/>
              <a:ext cx="0" cy="47495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>
              <a:stCxn id="23" idx="2"/>
              <a:endCxn id="28" idx="0"/>
            </p:cNvCxnSpPr>
            <p:nvPr/>
          </p:nvCxnSpPr>
          <p:spPr>
            <a:xfrm>
              <a:off x="3513091" y="3299540"/>
              <a:ext cx="0" cy="47495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>
              <a:stCxn id="28" idx="2"/>
              <a:endCxn id="38" idx="0"/>
            </p:cNvCxnSpPr>
            <p:nvPr/>
          </p:nvCxnSpPr>
          <p:spPr>
            <a:xfrm>
              <a:off x="3513091" y="4307893"/>
              <a:ext cx="0" cy="47495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>
              <a:stCxn id="38" idx="2"/>
              <a:endCxn id="48" idx="0"/>
            </p:cNvCxnSpPr>
            <p:nvPr/>
          </p:nvCxnSpPr>
          <p:spPr>
            <a:xfrm>
              <a:off x="3513091" y="5316246"/>
              <a:ext cx="0" cy="47495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8" name="Straight Arrow Connector 87"/>
          <p:cNvCxnSpPr>
            <a:stCxn id="7" idx="2"/>
            <a:endCxn id="14" idx="0"/>
          </p:cNvCxnSpPr>
          <p:nvPr/>
        </p:nvCxnSpPr>
        <p:spPr>
          <a:xfrm>
            <a:off x="7315200" y="2291187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14" idx="2"/>
            <a:endCxn id="29" idx="0"/>
          </p:cNvCxnSpPr>
          <p:nvPr/>
        </p:nvCxnSpPr>
        <p:spPr>
          <a:xfrm>
            <a:off x="7315200" y="3097870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stCxn id="29" idx="2"/>
            <a:endCxn id="34" idx="0"/>
          </p:cNvCxnSpPr>
          <p:nvPr/>
        </p:nvCxnSpPr>
        <p:spPr>
          <a:xfrm>
            <a:off x="7315200" y="3904553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stCxn id="34" idx="2"/>
            <a:endCxn id="39" idx="0"/>
          </p:cNvCxnSpPr>
          <p:nvPr/>
        </p:nvCxnSpPr>
        <p:spPr>
          <a:xfrm>
            <a:off x="7315200" y="4711236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>
            <a:stCxn id="39" idx="2"/>
            <a:endCxn id="44" idx="0"/>
          </p:cNvCxnSpPr>
          <p:nvPr/>
        </p:nvCxnSpPr>
        <p:spPr>
          <a:xfrm>
            <a:off x="7315200" y="5517919"/>
            <a:ext cx="0" cy="2732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Rounded Rectangle 102"/>
          <p:cNvSpPr/>
          <p:nvPr/>
        </p:nvSpPr>
        <p:spPr>
          <a:xfrm>
            <a:off x="5791200" y="417704"/>
            <a:ext cx="3048000" cy="1066800"/>
          </a:xfrm>
          <a:prstGeom prst="round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400" dirty="0" smtClean="0"/>
              <a:t>Module 02</a:t>
            </a:r>
            <a:endParaRPr lang="en-US" sz="4400" dirty="0">
              <a:solidFill>
                <a:schemeClr val="tx1"/>
              </a:solidFill>
            </a:endParaRPr>
          </a:p>
        </p:txBody>
      </p:sp>
      <p:cxnSp>
        <p:nvCxnSpPr>
          <p:cNvPr id="107" name="Straight Arrow Connector 106"/>
          <p:cNvCxnSpPr>
            <a:stCxn id="27" idx="2"/>
            <a:endCxn id="37" idx="0"/>
          </p:cNvCxnSpPr>
          <p:nvPr/>
        </p:nvCxnSpPr>
        <p:spPr>
          <a:xfrm>
            <a:off x="1828800" y="3904553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>
            <a:stCxn id="37" idx="2"/>
            <a:endCxn id="42" idx="0"/>
          </p:cNvCxnSpPr>
          <p:nvPr/>
        </p:nvCxnSpPr>
        <p:spPr>
          <a:xfrm>
            <a:off x="1828800" y="4711236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stCxn id="42" idx="2"/>
            <a:endCxn id="47" idx="0"/>
          </p:cNvCxnSpPr>
          <p:nvPr/>
        </p:nvCxnSpPr>
        <p:spPr>
          <a:xfrm>
            <a:off x="1828800" y="5517919"/>
            <a:ext cx="0" cy="2732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Elbow Connector 112"/>
          <p:cNvCxnSpPr>
            <a:stCxn id="28" idx="3"/>
            <a:endCxn id="7" idx="1"/>
          </p:cNvCxnSpPr>
          <p:nvPr/>
        </p:nvCxnSpPr>
        <p:spPr>
          <a:xfrm flipV="1">
            <a:off x="5486400" y="2024487"/>
            <a:ext cx="914400" cy="2016706"/>
          </a:xfrm>
          <a:prstGeom prst="bentConnector3">
            <a:avLst>
              <a:gd name="adj1" fmla="val 50000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ounded Rectangle 39"/>
          <p:cNvSpPr/>
          <p:nvPr/>
        </p:nvSpPr>
        <p:spPr>
          <a:xfrm>
            <a:off x="3657599" y="2792694"/>
            <a:ext cx="1828800" cy="506845"/>
          </a:xfrm>
          <a:prstGeom prst="roundRect">
            <a:avLst>
              <a:gd name="adj" fmla="val 4685"/>
            </a:avLst>
          </a:prstGeom>
          <a:noFill/>
          <a:ln w="38100">
            <a:solidFill>
              <a:srgbClr val="A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ounded Rectangle 40"/>
          <p:cNvSpPr/>
          <p:nvPr/>
        </p:nvSpPr>
        <p:spPr>
          <a:xfrm>
            <a:off x="914400" y="1764481"/>
            <a:ext cx="1828800" cy="506845"/>
          </a:xfrm>
          <a:prstGeom prst="roundRect">
            <a:avLst>
              <a:gd name="adj" fmla="val 4685"/>
            </a:avLst>
          </a:prstGeom>
          <a:noFill/>
          <a:ln w="38100">
            <a:solidFill>
              <a:srgbClr val="A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89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this lesson, we will talk about Structural Decomposition.</a:t>
            </a:r>
          </a:p>
          <a:p>
            <a:r>
              <a:rPr lang="en-US" dirty="0" smtClean="0"/>
              <a:t>This is the strategy you will use to write programs that work on itemized, compound, and mixed data.</a:t>
            </a:r>
          </a:p>
          <a:p>
            <a:r>
              <a:rPr lang="en-US" dirty="0" smtClean="0"/>
              <a:t>This is the strategy you will use for the vast majority of your functions.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03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the end of this lesson, </a:t>
            </a:r>
            <a:r>
              <a:rPr lang="en-US" dirty="0" smtClean="0"/>
              <a:t>you should be </a:t>
            </a:r>
            <a:r>
              <a:rPr lang="en-US" dirty="0"/>
              <a:t>able </a:t>
            </a:r>
            <a:r>
              <a:rPr lang="en-US" dirty="0" smtClean="0"/>
              <a:t>to</a:t>
            </a:r>
            <a:r>
              <a:rPr lang="en-US" dirty="0"/>
              <a:t> </a:t>
            </a:r>
            <a:r>
              <a:rPr lang="en-US" dirty="0" smtClean="0"/>
              <a:t>apply the structural decomposition strategy to write functions that work on itemized, compound, and mixed data.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99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Let's see where we are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343400" y="3048000"/>
          <a:ext cx="2057400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</a:tblGrid>
              <a:tr h="26223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The Function Design Recipe</a:t>
                      </a:r>
                      <a:endParaRPr lang="en-US" sz="1200" dirty="0"/>
                    </a:p>
                  </a:txBody>
                  <a:tcPr/>
                </a:tc>
              </a:tr>
              <a:tr h="26223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1. Data Design</a:t>
                      </a:r>
                      <a:endParaRPr lang="en-US" sz="1200" dirty="0"/>
                    </a:p>
                  </a:txBody>
                  <a:tcPr/>
                </a:tc>
              </a:tr>
              <a:tr h="28554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2. Contract and Purpose Statement</a:t>
                      </a:r>
                      <a:endParaRPr lang="en-US" sz="1200" dirty="0"/>
                    </a:p>
                  </a:txBody>
                  <a:tcPr/>
                </a:tc>
              </a:tr>
              <a:tr h="26223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3.</a:t>
                      </a:r>
                      <a:r>
                        <a:rPr lang="en-US" sz="1200" baseline="0" dirty="0" smtClean="0"/>
                        <a:t> Examples and Tests</a:t>
                      </a:r>
                      <a:endParaRPr lang="en-US" sz="1200" dirty="0"/>
                    </a:p>
                  </a:txBody>
                  <a:tcPr/>
                </a:tc>
              </a:tr>
              <a:tr h="26223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4. Design Strategy</a:t>
                      </a:r>
                    </a:p>
                  </a:txBody>
                  <a:tcPr/>
                </a:tc>
              </a:tr>
              <a:tr h="26223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5. Function Definition</a:t>
                      </a:r>
                      <a:endParaRPr lang="en-US" sz="1200" dirty="0"/>
                    </a:p>
                  </a:txBody>
                  <a:tcPr/>
                </a:tc>
              </a:tr>
              <a:tr h="26223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6. Program</a:t>
                      </a:r>
                      <a:r>
                        <a:rPr lang="en-US" sz="1200" baseline="0" dirty="0" smtClean="0"/>
                        <a:t> Review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ight Arrow 9"/>
          <p:cNvSpPr/>
          <p:nvPr/>
        </p:nvSpPr>
        <p:spPr>
          <a:xfrm>
            <a:off x="3810000" y="3048000"/>
            <a:ext cx="533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9" name="Content Placeholder 3"/>
          <p:cNvGraphicFramePr>
            <a:graphicFrameLocks/>
          </p:cNvGraphicFramePr>
          <p:nvPr>
            <p:extLst/>
          </p:nvPr>
        </p:nvGraphicFramePr>
        <p:xfrm>
          <a:off x="493986" y="1483272"/>
          <a:ext cx="3352800" cy="26285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/>
              </a:tblGrid>
              <a:tr h="31422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The Six Principles of this course</a:t>
                      </a:r>
                      <a:endParaRPr lang="en-US" sz="1200" dirty="0"/>
                    </a:p>
                  </a:txBody>
                  <a:tcPr/>
                </a:tc>
              </a:tr>
              <a:tr h="31422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1. Programming is a People Discipline</a:t>
                      </a:r>
                      <a:endParaRPr lang="en-US" sz="1200" dirty="0"/>
                    </a:p>
                  </a:txBody>
                  <a:tcPr/>
                </a:tc>
              </a:tr>
              <a:tr h="37892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2. Represent Information as Data; Interpret Data as Information</a:t>
                      </a:r>
                      <a:endParaRPr lang="en-US" sz="1200" dirty="0"/>
                    </a:p>
                  </a:txBody>
                  <a:tcPr/>
                </a:tc>
              </a:tr>
              <a:tr h="3881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3.</a:t>
                      </a:r>
                      <a:r>
                        <a:rPr lang="en-US" sz="1200" baseline="0" dirty="0" smtClean="0"/>
                        <a:t> Programs should consist of functions and methods that consume and produce values</a:t>
                      </a:r>
                      <a:endParaRPr lang="en-US" sz="1200" dirty="0"/>
                    </a:p>
                  </a:txBody>
                  <a:tcPr/>
                </a:tc>
              </a:tr>
              <a:tr h="31422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4. Design Functions</a:t>
                      </a:r>
                      <a:r>
                        <a:rPr lang="en-US" sz="1200" baseline="0" dirty="0" smtClean="0"/>
                        <a:t> Systematically</a:t>
                      </a:r>
                      <a:endParaRPr lang="en-US" sz="1200" dirty="0" smtClean="0"/>
                    </a:p>
                  </a:txBody>
                  <a:tcPr/>
                </a:tc>
              </a:tr>
              <a:tr h="31422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5. Design Systems Iteratively</a:t>
                      </a:r>
                      <a:endParaRPr lang="en-US" sz="1200" dirty="0"/>
                    </a:p>
                  </a:txBody>
                  <a:tcPr/>
                </a:tc>
              </a:tr>
              <a:tr h="37892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6. Pass values when you can, share state only when you must.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2608605"/>
              </p:ext>
            </p:extLst>
          </p:nvPr>
        </p:nvGraphicFramePr>
        <p:xfrm>
          <a:off x="6918434" y="4344352"/>
          <a:ext cx="1981200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Design Strategies</a:t>
                      </a:r>
                      <a:endParaRPr lang="en-US" sz="1200" dirty="0"/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1. Function Composition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2. Structural Decomposition</a:t>
                      </a:r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3. Generalization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4. General Recursion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5. Communication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via State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Right Arrow 12"/>
          <p:cNvSpPr/>
          <p:nvPr/>
        </p:nvSpPr>
        <p:spPr>
          <a:xfrm>
            <a:off x="6400800" y="4357382"/>
            <a:ext cx="533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6918434" y="4876800"/>
            <a:ext cx="1950868" cy="304800"/>
          </a:xfrm>
          <a:prstGeom prst="roundRect">
            <a:avLst>
              <a:gd name="adj" fmla="val 4685"/>
            </a:avLst>
          </a:prstGeom>
          <a:noFill/>
          <a:ln w="38100">
            <a:solidFill>
              <a:srgbClr val="A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28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Structural Decomposition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</a:t>
            </a:r>
            <a:r>
              <a:rPr lang="en-US" dirty="0"/>
              <a:t>when the problem can be solved by examining a piece of non-scalar data. </a:t>
            </a:r>
            <a:endParaRPr lang="en-US" dirty="0" smtClean="0"/>
          </a:p>
          <a:p>
            <a:r>
              <a:rPr lang="en-US" dirty="0" smtClean="0"/>
              <a:t>Slogan:</a:t>
            </a:r>
          </a:p>
          <a:p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1219200" y="3935506"/>
            <a:ext cx="6705600" cy="219065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i="1" dirty="0" smtClean="0">
                <a:solidFill>
                  <a:srgbClr val="FF0000"/>
                </a:solidFill>
              </a:rPr>
              <a:t>The shape of the data determines the shape of the program.</a:t>
            </a:r>
            <a:endParaRPr lang="en-US" sz="4800" i="1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998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does it mean to “examine” a piece of data?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If the data is compound data, this means extracting its fields. 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the data is itemization </a:t>
            </a:r>
            <a:r>
              <a:rPr lang="en-US" dirty="0" smtClean="0"/>
              <a:t>data</a:t>
            </a:r>
            <a:r>
              <a:rPr lang="en-US" dirty="0"/>
              <a:t>, this means determining which variant the data is. 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the data is mixed data, this means determining which variant the data is, and then extracting its fields, if any. </a:t>
            </a:r>
            <a:endParaRPr lang="en-US" dirty="0" smtClean="0"/>
          </a:p>
          <a:p>
            <a:r>
              <a:rPr lang="en-US" dirty="0" smtClean="0"/>
              <a:t>Every </a:t>
            </a:r>
            <a:r>
              <a:rPr lang="en-US" dirty="0"/>
              <a:t>data definition includes a template that shows how this examination process is to be organized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Writing </a:t>
            </a:r>
            <a:r>
              <a:rPr lang="en-US" dirty="0"/>
              <a:t>a function using structural decomposition is accomplished by filling in the blanks in the template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Definition of "filling in the blank" to come in Slide 11.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016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From Template to Function Definition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9979866"/>
              </p:ext>
            </p:extLst>
          </p:nvPr>
        </p:nvGraphicFramePr>
        <p:xfrm>
          <a:off x="990600" y="1600200"/>
          <a:ext cx="7162800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62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Recipe for Structural Decomposition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1. Do the first four steps</a:t>
                      </a:r>
                      <a:r>
                        <a:rPr lang="en-US" sz="2400" baseline="0" dirty="0" smtClean="0"/>
                        <a:t> of the design recipe first!!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2. Make</a:t>
                      </a:r>
                      <a:r>
                        <a:rPr lang="en-US" sz="2400" baseline="0" dirty="0" smtClean="0"/>
                        <a:t> a copy of the template and uncomment it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3. Fill</a:t>
                      </a:r>
                      <a:r>
                        <a:rPr lang="en-US" sz="2400" baseline="0" dirty="0" smtClean="0"/>
                        <a:t> in the function name and add more arguments if needed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4. Fill in the blanks in the template with functional compositions of the arguments</a:t>
                      </a:r>
                      <a:r>
                        <a:rPr lang="en-US" sz="2400" baseline="0" dirty="0" smtClean="0"/>
                        <a:t> and the values of the fields.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572000" y="5181600"/>
            <a:ext cx="3200400" cy="9906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rgbClr val="FF0000"/>
                </a:solidFill>
              </a:rPr>
              <a:t>Don't do anything else!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937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r>
              <a:rPr lang="en-US" dirty="0" smtClean="0"/>
              <a:t>Video Demonstration: The Traffic Light</a:t>
            </a:r>
            <a:endParaRPr lang="en-US" dirty="0"/>
          </a:p>
        </p:txBody>
      </p:sp>
      <p:pic>
        <p:nvPicPr>
          <p:cNvPr id="6" name="8SU_th1nMQs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821266" y="1752600"/>
            <a:ext cx="7586133" cy="426720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68611" y="6324600"/>
            <a:ext cx="13649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4"/>
              </a:rPr>
              <a:t>YouTube link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679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1af81284e994373850f6846cc97df538ef0aa9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dirty="0" smtClean="0">
            <a:solidFill>
              <a:schemeClr val="tx1"/>
            </a:solidFill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  <a:lnDef>
      <a:spPr>
        <a:ln w="15875">
          <a:solidFill>
            <a:schemeClr val="tx1"/>
          </a:solidFill>
          <a:tailEnd type="stealth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3047</TotalTime>
  <Words>954</Words>
  <Application>Microsoft Office PowerPoint</Application>
  <PresentationFormat>On-screen Show (4:3)</PresentationFormat>
  <Paragraphs>145</Paragraphs>
  <Slides>16</Slides>
  <Notes>2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Consolas</vt:lpstr>
      <vt:lpstr>Helvetica Neue</vt:lpstr>
      <vt:lpstr>Office Theme</vt:lpstr>
      <vt:lpstr>Structural Decomposition</vt:lpstr>
      <vt:lpstr>PowerPoint Presentation</vt:lpstr>
      <vt:lpstr>Introduction</vt:lpstr>
      <vt:lpstr>Learning Objectives</vt:lpstr>
      <vt:lpstr>Let's see where we are</vt:lpstr>
      <vt:lpstr>Structural Decomposition</vt:lpstr>
      <vt:lpstr>What does it mean to “examine” a piece of data?</vt:lpstr>
      <vt:lpstr>From Template to Function Definition</vt:lpstr>
      <vt:lpstr>Video Demonstration: The Traffic Light</vt:lpstr>
      <vt:lpstr>Working with other kinds of data</vt:lpstr>
      <vt:lpstr>What can you put in the blanks?</vt:lpstr>
      <vt:lpstr>Example</vt:lpstr>
      <vt:lpstr>What could go in the "..."?</vt:lpstr>
      <vt:lpstr>"Follow the template"</vt:lpstr>
      <vt:lpstr>Summary</vt:lpstr>
      <vt:lpstr>Next Steps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Domain Knowledge and Function Composition</dc:title>
  <dc:creator>wand</dc:creator>
  <cp:lastModifiedBy>Mitchell Wand</cp:lastModifiedBy>
  <cp:revision>77</cp:revision>
  <dcterms:created xsi:type="dcterms:W3CDTF">2006-08-16T00:00:00Z</dcterms:created>
  <dcterms:modified xsi:type="dcterms:W3CDTF">2014-09-17T19:16:44Z</dcterms:modified>
</cp:coreProperties>
</file>